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69" r:id="rId6"/>
    <p:sldId id="268" r:id="rId7"/>
    <p:sldId id="272" r:id="rId8"/>
    <p:sldId id="273" r:id="rId9"/>
    <p:sldId id="270" r:id="rId10"/>
    <p:sldId id="259" r:id="rId11"/>
    <p:sldId id="265" r:id="rId12"/>
    <p:sldId id="261" r:id="rId13"/>
    <p:sldId id="262" r:id="rId14"/>
    <p:sldId id="267"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16" d="100"/>
          <a:sy n="116" d="100"/>
        </p:scale>
        <p:origin x="108" y="3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90C5B-17D4-4651-B290-3B9A4D5543E7}" type="datetimeFigureOut">
              <a:rPr lang="en-CA" smtClean="0"/>
              <a:t>2021-04-21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89C48-2148-4931-8213-C217E5E6D5B7}" type="slidenum">
              <a:rPr lang="en-CA" smtClean="0"/>
              <a:t>‹#›</a:t>
            </a:fld>
            <a:endParaRPr lang="en-CA"/>
          </a:p>
        </p:txBody>
      </p:sp>
    </p:spTree>
    <p:extLst>
      <p:ext uri="{BB962C8B-B14F-4D97-AF65-F5344CB8AC3E}">
        <p14:creationId xmlns:p14="http://schemas.microsoft.com/office/powerpoint/2010/main" val="27318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a29f487e1_2_75:notes"/>
          <p:cNvSpPr txBox="1">
            <a:spLocks noGrp="1"/>
          </p:cNvSpPr>
          <p:nvPr>
            <p:ph type="body" idx="1"/>
          </p:nvPr>
        </p:nvSpPr>
        <p:spPr>
          <a:xfrm>
            <a:off x="685187" y="4400376"/>
            <a:ext cx="5487626" cy="3601011"/>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39" name="Google Shape;139;gaa29f487e1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a29f487e1_2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aa29f487e1_2_88:notes"/>
          <p:cNvSpPr txBox="1">
            <a:spLocks noGrp="1"/>
          </p:cNvSpPr>
          <p:nvPr>
            <p:ph type="body" idx="1"/>
          </p:nvPr>
        </p:nvSpPr>
        <p:spPr>
          <a:xfrm>
            <a:off x="685187" y="4400376"/>
            <a:ext cx="5487626" cy="3601011"/>
          </a:xfrm>
          <a:prstGeom prst="rect">
            <a:avLst/>
          </a:prstGeom>
          <a:noFill/>
          <a:ln>
            <a:noFill/>
          </a:ln>
        </p:spPr>
        <p:txBody>
          <a:bodyPr spcFirstLastPara="1" wrap="square" lIns="88525" tIns="44250" rIns="88525" bIns="44250" anchor="t" anchorCtr="0">
            <a:noAutofit/>
          </a:bodyPr>
          <a:lstStyle/>
          <a:p>
            <a:pPr marL="0" lvl="0" indent="0" algn="l" rtl="0">
              <a:spcBef>
                <a:spcPts val="0"/>
              </a:spcBef>
              <a:spcAft>
                <a:spcPts val="0"/>
              </a:spcAft>
              <a:buNone/>
            </a:pPr>
            <a:r>
              <a:rPr lang="en" sz="1200" b="0" i="0" u="none" strike="noStrike" dirty="0">
                <a:solidFill>
                  <a:schemeClr val="dk1"/>
                </a:solidFill>
                <a:latin typeface="Calibri"/>
                <a:ea typeface="Calibri"/>
                <a:cs typeface="Calibri"/>
                <a:sym typeface="Calibri"/>
              </a:rPr>
              <a:t>More than 15,000 Canadians and over 350,000 Americans have died of COVID in less than a year. COVID has killed 6 times more people than the flu. People working in healthcare settings and visible minorities are disproportionately affected. </a:t>
            </a:r>
            <a:endParaRPr sz="1400" b="0" dirty="0"/>
          </a:p>
          <a:p>
            <a:pPr marL="0" lvl="0" indent="0" algn="l" rtl="0">
              <a:spcBef>
                <a:spcPts val="0"/>
              </a:spcBef>
              <a:spcAft>
                <a:spcPts val="0"/>
              </a:spcAft>
              <a:buNone/>
            </a:pPr>
            <a:r>
              <a:rPr lang="en" sz="1200" b="0" i="0" u="none" strike="noStrike" dirty="0">
                <a:solidFill>
                  <a:schemeClr val="dk1"/>
                </a:solidFill>
                <a:latin typeface="Calibri"/>
                <a:ea typeface="Calibri"/>
                <a:cs typeface="Calibri"/>
                <a:sym typeface="Calibri"/>
              </a:rPr>
              <a:t>Please just like you are getting ill. Even if a young and healthy person does not die of COVID-19 infection, they may have long term complications from COVID, affecting multiple organ systems. Long term effects include brain fog, body aches, and damage to the lungs and heart. Many cannot go back to work or live a normal life. </a:t>
            </a:r>
            <a:endParaRPr sz="1400" b="0" dirty="0"/>
          </a:p>
          <a:p>
            <a:pPr marL="0" lvl="0" indent="0" algn="l" rtl="0">
              <a:spcBef>
                <a:spcPts val="0"/>
              </a:spcBef>
              <a:spcAft>
                <a:spcPts val="0"/>
              </a:spcAft>
              <a:buNone/>
            </a:pPr>
            <a:r>
              <a:rPr lang="en" sz="1200" b="0" i="0" u="none" strike="noStrike" dirty="0">
                <a:solidFill>
                  <a:schemeClr val="dk1"/>
                </a:solidFill>
                <a:latin typeface="Calibri"/>
                <a:ea typeface="Calibri"/>
                <a:cs typeface="Calibri"/>
                <a:sym typeface="Calibri"/>
              </a:rPr>
              <a:t>If you get sick, the patients or residents, and their families who count on you will be let down. A vaccine is the way to end this pandemic. All the members of the healthcare team around you will be getting immunized; you can also protect yourself, your loved ones, and your community by getting vaccinated. </a:t>
            </a:r>
            <a:endParaRPr sz="1400" b="0" dirty="0"/>
          </a:p>
        </p:txBody>
      </p:sp>
      <p:sp>
        <p:nvSpPr>
          <p:cNvPr id="154" name="Google Shape;154;gaa29f487e1_2_88:notes"/>
          <p:cNvSpPr txBox="1">
            <a:spLocks noGrp="1"/>
          </p:cNvSpPr>
          <p:nvPr>
            <p:ph type="sldNum" idx="12"/>
          </p:nvPr>
        </p:nvSpPr>
        <p:spPr>
          <a:xfrm>
            <a:off x="3884258" y="8686336"/>
            <a:ext cx="2972209" cy="457664"/>
          </a:xfrm>
          <a:prstGeom prst="rect">
            <a:avLst/>
          </a:prstGeom>
          <a:noFill/>
          <a:ln>
            <a:noFill/>
          </a:ln>
        </p:spPr>
        <p:txBody>
          <a:bodyPr spcFirstLastPara="1" wrap="square" lIns="88525" tIns="44250" rIns="88525" bIns="442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a29f487e1_2_153:notes"/>
          <p:cNvSpPr txBox="1">
            <a:spLocks noGrp="1"/>
          </p:cNvSpPr>
          <p:nvPr>
            <p:ph type="body" idx="1"/>
          </p:nvPr>
        </p:nvSpPr>
        <p:spPr>
          <a:xfrm>
            <a:off x="685187" y="4400376"/>
            <a:ext cx="5487626" cy="3601011"/>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224" name="Google Shape;224;gaa29f487e1_2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a29f487e1_2_127:notes"/>
          <p:cNvSpPr txBox="1">
            <a:spLocks noGrp="1"/>
          </p:cNvSpPr>
          <p:nvPr>
            <p:ph type="body" idx="1"/>
          </p:nvPr>
        </p:nvSpPr>
        <p:spPr>
          <a:xfrm>
            <a:off x="685187" y="4400376"/>
            <a:ext cx="5487626" cy="3601011"/>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a:p>
        </p:txBody>
      </p:sp>
      <p:sp>
        <p:nvSpPr>
          <p:cNvPr id="194" name="Google Shape;194;gaa29f487e1_2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a29f487e1_2_134:notes"/>
          <p:cNvSpPr txBox="1">
            <a:spLocks noGrp="1"/>
          </p:cNvSpPr>
          <p:nvPr>
            <p:ph type="body" idx="1"/>
          </p:nvPr>
        </p:nvSpPr>
        <p:spPr>
          <a:xfrm>
            <a:off x="685187" y="4400376"/>
            <a:ext cx="5487626" cy="3601011"/>
          </a:xfrm>
          <a:prstGeom prst="rect">
            <a:avLst/>
          </a:prstGeom>
        </p:spPr>
        <p:txBody>
          <a:bodyPr spcFirstLastPara="1" wrap="square" lIns="88525" tIns="88525" rIns="88525" bIns="88525" anchor="t" anchorCtr="0">
            <a:noAutofit/>
          </a:bodyPr>
          <a:lstStyle/>
          <a:p>
            <a:pPr marL="0" lvl="0" indent="0" algn="l" rtl="0">
              <a:spcBef>
                <a:spcPts val="0"/>
              </a:spcBef>
              <a:spcAft>
                <a:spcPts val="0"/>
              </a:spcAft>
              <a:buNone/>
            </a:pPr>
            <a:endParaRPr dirty="0"/>
          </a:p>
        </p:txBody>
      </p:sp>
      <p:sp>
        <p:nvSpPr>
          <p:cNvPr id="202" name="Google Shape;202;gaa29f487e1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E8C8-4602-4F4D-919C-36BDCE7AD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1E2AD9E-AAA4-4DBF-9A5C-9BFADFFB1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303859-4153-4763-B054-4CBA405BB760}"/>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5" name="Footer Placeholder 4">
            <a:extLst>
              <a:ext uri="{FF2B5EF4-FFF2-40B4-BE49-F238E27FC236}">
                <a16:creationId xmlns:a16="http://schemas.microsoft.com/office/drawing/2014/main" id="{D34FD504-6365-449E-A623-E04327E655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88B728-92BD-473F-933F-A14D9DBCA1E6}"/>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173400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08F7-B647-471E-88D9-0D8C786B0F2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DA4D887-D5E9-45E0-A8BD-BA32BA7EF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BE1C7E-2FF8-49EB-9EC8-3EEBE8B911A5}"/>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5" name="Footer Placeholder 4">
            <a:extLst>
              <a:ext uri="{FF2B5EF4-FFF2-40B4-BE49-F238E27FC236}">
                <a16:creationId xmlns:a16="http://schemas.microsoft.com/office/drawing/2014/main" id="{0E5954AA-B4D0-4574-80F6-06E6B18FA1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7688D0-2DE3-4B00-A268-DFAE5C9FB6E6}"/>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7899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0E863-E1BC-4051-92A5-821359F92D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E44CA2B-B814-4D11-AC57-548B82CBE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04E1D6-1A83-4145-A717-F522F115BC7A}"/>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5" name="Footer Placeholder 4">
            <a:extLst>
              <a:ext uri="{FF2B5EF4-FFF2-40B4-BE49-F238E27FC236}">
                <a16:creationId xmlns:a16="http://schemas.microsoft.com/office/drawing/2014/main" id="{988E2D58-BD94-4CCC-AB08-A5E7EE60C9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410CF9-FB28-4828-9361-84A62C4814F2}"/>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19036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CEFB-8029-48CC-8C1F-7EF2DCD69E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36B5221-93D6-4CBC-B2FA-440050B61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733720-60BD-4183-B5DC-80B9F9457C59}"/>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5" name="Footer Placeholder 4">
            <a:extLst>
              <a:ext uri="{FF2B5EF4-FFF2-40B4-BE49-F238E27FC236}">
                <a16:creationId xmlns:a16="http://schemas.microsoft.com/office/drawing/2014/main" id="{1BF8A668-D3FB-43C5-8E9C-1DFE8806E6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6A137D-B8C5-4617-9C85-EB5F2B9BF21D}"/>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317053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B8BE-62FF-4FDD-8931-65D4B4DC23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E91FDF4-2627-44CA-B597-BF8FB84ED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FB8B5-F23E-436B-99A8-A1317216136A}"/>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5" name="Footer Placeholder 4">
            <a:extLst>
              <a:ext uri="{FF2B5EF4-FFF2-40B4-BE49-F238E27FC236}">
                <a16:creationId xmlns:a16="http://schemas.microsoft.com/office/drawing/2014/main" id="{0D886F7A-DAF0-4D36-A389-0A9C4ED2B3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B14343-BD47-4160-87AF-CAE19C1F0E9E}"/>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24702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0C4E-EDAB-4134-BA02-EE7B336590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3C37507-F145-4ED9-B71B-D51D909E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27E8D43-8B1C-42B4-8FDD-0C53EDC7E1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FE48D-6F3A-4234-8EC2-E394B51ABE55}"/>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6" name="Footer Placeholder 5">
            <a:extLst>
              <a:ext uri="{FF2B5EF4-FFF2-40B4-BE49-F238E27FC236}">
                <a16:creationId xmlns:a16="http://schemas.microsoft.com/office/drawing/2014/main" id="{CAE1564C-7828-4F82-8D60-5EFA7E6D31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AC14F9-8520-4F31-B717-B0788FCB4AA9}"/>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96529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FB8C-792F-4F44-AEC9-BC3D86BF243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D92E2E-3CF0-45C3-ABCA-9409FB339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63EC3-338A-40E7-8394-6CA278635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3202530-1DC6-4483-A47D-46EBF28CB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D0877-D828-4735-A848-0F4B6DD26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F90669A-7468-4253-B643-A965A39D1B5C}"/>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8" name="Footer Placeholder 7">
            <a:extLst>
              <a:ext uri="{FF2B5EF4-FFF2-40B4-BE49-F238E27FC236}">
                <a16:creationId xmlns:a16="http://schemas.microsoft.com/office/drawing/2014/main" id="{7EE76FC4-18F8-4572-8E0A-08907C66968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F65D91F-D13D-48C9-9319-A738546B5D00}"/>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142886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A92A-3689-4363-B94F-9CC7F7DE65A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02E13A8-A24F-486A-B074-50F23F1505EB}"/>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4" name="Footer Placeholder 3">
            <a:extLst>
              <a:ext uri="{FF2B5EF4-FFF2-40B4-BE49-F238E27FC236}">
                <a16:creationId xmlns:a16="http://schemas.microsoft.com/office/drawing/2014/main" id="{CBF56873-AF70-4684-A139-97538C016C2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45FA8C0-E5E3-4CEE-988B-1001FEC9BE9A}"/>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34368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A0CED-5DA8-4AF3-8310-1DD88400C281}"/>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3" name="Footer Placeholder 2">
            <a:extLst>
              <a:ext uri="{FF2B5EF4-FFF2-40B4-BE49-F238E27FC236}">
                <a16:creationId xmlns:a16="http://schemas.microsoft.com/office/drawing/2014/main" id="{9E8B48E1-DDC6-491F-950B-56057D56AF6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0686192-CD7B-4A32-ADE4-69F2FF842A93}"/>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357685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1B8E-E89B-45E5-A95C-BAF5929E3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E05B3E3-68AE-4889-8F78-084FEF57B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F9AEA34-7F22-4048-AE7A-0D5B9027F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F1B0D-0102-4D4D-8DE0-A319BC37E53D}"/>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6" name="Footer Placeholder 5">
            <a:extLst>
              <a:ext uri="{FF2B5EF4-FFF2-40B4-BE49-F238E27FC236}">
                <a16:creationId xmlns:a16="http://schemas.microsoft.com/office/drawing/2014/main" id="{FEEC3E66-4951-4FDE-8B9A-9C3CF9CE92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E48EC2-3139-4AF2-8142-033D909D198C}"/>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254375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E2DD-352A-4DE8-8C2A-995D8BDC0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6E528F-2BA8-4D29-914D-E30AF5AEE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FA30E0A-AA75-4B7C-A8B9-6508F7F9F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91337-C2E7-4AAC-B875-FE348547C84B}"/>
              </a:ext>
            </a:extLst>
          </p:cNvPr>
          <p:cNvSpPr>
            <a:spLocks noGrp="1"/>
          </p:cNvSpPr>
          <p:nvPr>
            <p:ph type="dt" sz="half" idx="10"/>
          </p:nvPr>
        </p:nvSpPr>
        <p:spPr/>
        <p:txBody>
          <a:bodyPr/>
          <a:lstStyle/>
          <a:p>
            <a:fld id="{E1FD818B-2616-4171-A452-F157381EB27E}" type="datetimeFigureOut">
              <a:rPr lang="en-CA" smtClean="0"/>
              <a:t>2021-04-21</a:t>
            </a:fld>
            <a:endParaRPr lang="en-CA"/>
          </a:p>
        </p:txBody>
      </p:sp>
      <p:sp>
        <p:nvSpPr>
          <p:cNvPr id="6" name="Footer Placeholder 5">
            <a:extLst>
              <a:ext uri="{FF2B5EF4-FFF2-40B4-BE49-F238E27FC236}">
                <a16:creationId xmlns:a16="http://schemas.microsoft.com/office/drawing/2014/main" id="{350DCB63-9201-4B84-9A7A-2201278AD98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798CF9C-F615-4F5B-889C-A765D0C603C2}"/>
              </a:ext>
            </a:extLst>
          </p:cNvPr>
          <p:cNvSpPr>
            <a:spLocks noGrp="1"/>
          </p:cNvSpPr>
          <p:nvPr>
            <p:ph type="sldNum" sz="quarter" idx="12"/>
          </p:nvPr>
        </p:nvSpPr>
        <p:spPr/>
        <p:txBody>
          <a:bodyPr/>
          <a:lstStyle/>
          <a:p>
            <a:fld id="{95F0DC14-A7A5-4B2B-AFCF-4D9167C72B66}" type="slidenum">
              <a:rPr lang="en-CA" smtClean="0"/>
              <a:t>‹#›</a:t>
            </a:fld>
            <a:endParaRPr lang="en-CA"/>
          </a:p>
        </p:txBody>
      </p:sp>
    </p:spTree>
    <p:extLst>
      <p:ext uri="{BB962C8B-B14F-4D97-AF65-F5344CB8AC3E}">
        <p14:creationId xmlns:p14="http://schemas.microsoft.com/office/powerpoint/2010/main" val="61110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166AD-9D08-44E7-93E8-D72E761AB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606CE3B-1432-40C0-A415-1ACA7F8DD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8C74C1-EBCB-4296-A192-A00FE4C3F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D818B-2616-4171-A452-F157381EB27E}" type="datetimeFigureOut">
              <a:rPr lang="en-CA" smtClean="0"/>
              <a:t>2021-04-21</a:t>
            </a:fld>
            <a:endParaRPr lang="en-CA"/>
          </a:p>
        </p:txBody>
      </p:sp>
      <p:sp>
        <p:nvSpPr>
          <p:cNvPr id="5" name="Footer Placeholder 4">
            <a:extLst>
              <a:ext uri="{FF2B5EF4-FFF2-40B4-BE49-F238E27FC236}">
                <a16:creationId xmlns:a16="http://schemas.microsoft.com/office/drawing/2014/main" id="{3E311B65-4ADA-4644-AE71-5C31A286A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5DBA1AB-206B-447F-93C7-4F5E4B259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DC14-A7A5-4B2B-AFCF-4D9167C72B66}" type="slidenum">
              <a:rPr lang="en-CA" smtClean="0"/>
              <a:t>‹#›</a:t>
            </a:fld>
            <a:endParaRPr lang="en-CA"/>
          </a:p>
        </p:txBody>
      </p:sp>
    </p:spTree>
    <p:extLst>
      <p:ext uri="{BB962C8B-B14F-4D97-AF65-F5344CB8AC3E}">
        <p14:creationId xmlns:p14="http://schemas.microsoft.com/office/powerpoint/2010/main" val="1454610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1426334" y="140319"/>
            <a:ext cx="9614560" cy="4523243"/>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4500"/>
            </a:pPr>
            <a:br>
              <a:rPr lang="en" dirty="0"/>
            </a:br>
            <a:r>
              <a:rPr lang="en" sz="4667" dirty="0"/>
              <a:t>Stouffville Creek Retirement Home </a:t>
            </a:r>
            <a:br>
              <a:rPr lang="en" sz="4667" dirty="0"/>
            </a:br>
            <a:br>
              <a:rPr lang="en" sz="1467" dirty="0"/>
            </a:br>
            <a:endParaRPr sz="1467" dirty="0"/>
          </a:p>
          <a:p>
            <a:pPr>
              <a:spcBef>
                <a:spcPts val="0"/>
              </a:spcBef>
              <a:buClr>
                <a:schemeClr val="dk1"/>
              </a:buClr>
              <a:buSzPts val="4500"/>
            </a:pPr>
            <a:r>
              <a:rPr lang="en-US" sz="3600" dirty="0"/>
              <a:t>WE promote SAFETY AND SOCIALIZATION!!!!</a:t>
            </a:r>
            <a:br>
              <a:rPr lang="en-US" sz="3600"/>
            </a:br>
            <a:endParaRPr sz="3600" dirty="0"/>
          </a:p>
          <a:p>
            <a:pPr>
              <a:spcBef>
                <a:spcPts val="0"/>
              </a:spcBef>
              <a:buClr>
                <a:schemeClr val="dk1"/>
              </a:buClr>
              <a:buSzPts val="4500"/>
            </a:pPr>
            <a:endParaRPr sz="1467" dirty="0"/>
          </a:p>
          <a:p>
            <a:pPr>
              <a:spcBef>
                <a:spcPts val="0"/>
              </a:spcBef>
              <a:buClr>
                <a:schemeClr val="dk1"/>
              </a:buClr>
              <a:buSzPts val="4500"/>
            </a:pPr>
            <a:endParaRPr sz="1467" dirty="0"/>
          </a:p>
          <a:p>
            <a:pPr>
              <a:spcBef>
                <a:spcPts val="0"/>
              </a:spcBef>
              <a:buClr>
                <a:schemeClr val="dk1"/>
              </a:buClr>
              <a:buSzPts val="4500"/>
            </a:pPr>
            <a:endParaRPr sz="1467" dirty="0"/>
          </a:p>
          <a:p>
            <a:pPr>
              <a:spcBef>
                <a:spcPts val="0"/>
              </a:spcBef>
              <a:buClr>
                <a:schemeClr val="dk1"/>
              </a:buClr>
              <a:buSzPts val="4500"/>
            </a:pPr>
            <a:br>
              <a:rPr lang="en" sz="1467" dirty="0"/>
            </a:br>
            <a:br>
              <a:rPr lang="en" sz="1467" dirty="0"/>
            </a:br>
            <a:r>
              <a:rPr lang="en" sz="2400" dirty="0"/>
              <a:t>Dorina Rico, RN, MScN, MBA</a:t>
            </a:r>
            <a:br>
              <a:rPr lang="en" sz="2400" dirty="0"/>
            </a:br>
            <a:r>
              <a:rPr lang="en" sz="2400" dirty="0"/>
              <a:t>General Manager</a:t>
            </a:r>
            <a:endParaRPr dirty="0">
              <a:solidFill>
                <a:schemeClr val="dk1"/>
              </a:solidFill>
            </a:endParaRPr>
          </a:p>
        </p:txBody>
      </p:sp>
      <p:cxnSp>
        <p:nvCxnSpPr>
          <p:cNvPr id="142" name="Google Shape;142;p27"/>
          <p:cNvCxnSpPr/>
          <p:nvPr/>
        </p:nvCxnSpPr>
        <p:spPr>
          <a:xfrm>
            <a:off x="2534193" y="3335383"/>
            <a:ext cx="7045235" cy="0"/>
          </a:xfrm>
          <a:prstGeom prst="straightConnector1">
            <a:avLst/>
          </a:prstGeom>
          <a:noFill/>
          <a:ln w="19050" cap="flat" cmpd="sng">
            <a:solidFill>
              <a:schemeClr val="accent1"/>
            </a:solidFill>
            <a:prstDash val="solid"/>
            <a:miter lim="800000"/>
            <a:headEnd type="none" w="sm" len="sm"/>
            <a:tailEnd type="none" w="sm" len="sm"/>
          </a:ln>
        </p:spPr>
      </p:cxnSp>
      <p:pic>
        <p:nvPicPr>
          <p:cNvPr id="2" name="Picture 1">
            <a:extLst>
              <a:ext uri="{FF2B5EF4-FFF2-40B4-BE49-F238E27FC236}">
                <a16:creationId xmlns:a16="http://schemas.microsoft.com/office/drawing/2014/main" id="{EC438C1C-2617-4075-9C75-83C1775ACE75}"/>
              </a:ext>
            </a:extLst>
          </p:cNvPr>
          <p:cNvPicPr>
            <a:picLocks noChangeAspect="1"/>
          </p:cNvPicPr>
          <p:nvPr/>
        </p:nvPicPr>
        <p:blipFill>
          <a:blip r:embed="rId3"/>
          <a:stretch>
            <a:fillRect/>
          </a:stretch>
        </p:blipFill>
        <p:spPr>
          <a:xfrm>
            <a:off x="8161451" y="4669277"/>
            <a:ext cx="3962633" cy="2174310"/>
          </a:xfrm>
          <a:prstGeom prst="rect">
            <a:avLst/>
          </a:prstGeom>
        </p:spPr>
      </p:pic>
      <p:pic>
        <p:nvPicPr>
          <p:cNvPr id="4" name="Picture 3">
            <a:extLst>
              <a:ext uri="{FF2B5EF4-FFF2-40B4-BE49-F238E27FC236}">
                <a16:creationId xmlns:a16="http://schemas.microsoft.com/office/drawing/2014/main" id="{3D24C1FA-9FF2-4C59-A3AB-4D02D8FA5AAA}"/>
              </a:ext>
            </a:extLst>
          </p:cNvPr>
          <p:cNvPicPr>
            <a:picLocks noChangeAspect="1"/>
          </p:cNvPicPr>
          <p:nvPr/>
        </p:nvPicPr>
        <p:blipFill>
          <a:blip r:embed="rId4"/>
          <a:stretch>
            <a:fillRect/>
          </a:stretch>
        </p:blipFill>
        <p:spPr>
          <a:xfrm>
            <a:off x="151832" y="141809"/>
            <a:ext cx="1523229" cy="1523229"/>
          </a:xfrm>
          <a:prstGeom prst="rect">
            <a:avLst/>
          </a:prstGeom>
        </p:spPr>
      </p:pic>
      <p:pic>
        <p:nvPicPr>
          <p:cNvPr id="5" name="Picture 4">
            <a:extLst>
              <a:ext uri="{FF2B5EF4-FFF2-40B4-BE49-F238E27FC236}">
                <a16:creationId xmlns:a16="http://schemas.microsoft.com/office/drawing/2014/main" id="{FC2565E1-9D8D-48FC-9D69-E1EC76CE858E}"/>
              </a:ext>
            </a:extLst>
          </p:cNvPr>
          <p:cNvPicPr>
            <a:picLocks noChangeAspect="1"/>
          </p:cNvPicPr>
          <p:nvPr/>
        </p:nvPicPr>
        <p:blipFill>
          <a:blip r:embed="rId5"/>
          <a:stretch>
            <a:fillRect/>
          </a:stretch>
        </p:blipFill>
        <p:spPr>
          <a:xfrm>
            <a:off x="0" y="4669277"/>
            <a:ext cx="8161451" cy="2174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p:nvPr/>
        </p:nvSpPr>
        <p:spPr>
          <a:xfrm>
            <a:off x="0" y="0"/>
            <a:ext cx="12188952" cy="6858000"/>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05" name="Google Shape;205;p32"/>
          <p:cNvSpPr/>
          <p:nvPr/>
        </p:nvSpPr>
        <p:spPr>
          <a:xfrm flipH="1">
            <a:off x="1" y="0"/>
            <a:ext cx="5511704" cy="6858000"/>
          </a:xfrm>
          <a:custGeom>
            <a:avLst/>
            <a:gdLst/>
            <a:ahLst/>
            <a:cxnLst/>
            <a:rect l="l" t="t" r="r" b="b"/>
            <a:pathLst>
              <a:path w="5511704" h="6886576" extrusionOk="0">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lt2">
              <a:alpha val="49803"/>
            </a:schemeClr>
          </a:solidFill>
          <a:ln>
            <a:noFill/>
          </a:ln>
        </p:spPr>
        <p:txBody>
          <a:bodyPr spcFirstLastPara="1" wrap="square" lIns="91433" tIns="45700" rIns="91433" bIns="45700" anchor="ctr" anchorCtr="0">
            <a:noAutofit/>
          </a:bodyPr>
          <a:lstStyle/>
          <a:p>
            <a:endParaRPr sz="1867">
              <a:solidFill>
                <a:schemeClr val="dk1"/>
              </a:solidFill>
              <a:latin typeface="Calibri"/>
              <a:ea typeface="Calibri"/>
              <a:cs typeface="Calibri"/>
              <a:sym typeface="Calibri"/>
            </a:endParaRPr>
          </a:p>
        </p:txBody>
      </p:sp>
      <p:sp>
        <p:nvSpPr>
          <p:cNvPr id="206" name="Google Shape;206;p32"/>
          <p:cNvSpPr txBox="1">
            <a:spLocks noGrp="1"/>
          </p:cNvSpPr>
          <p:nvPr>
            <p:ph type="title"/>
          </p:nvPr>
        </p:nvSpPr>
        <p:spPr>
          <a:xfrm>
            <a:off x="838200" y="713312"/>
            <a:ext cx="4038600" cy="5431376"/>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sz="6000" b="1" dirty="0"/>
              <a:t>The COVID-19 Vaccines are Safe</a:t>
            </a:r>
            <a:br>
              <a:rPr lang="en" sz="1467" strike="sngStrike" dirty="0">
                <a:solidFill>
                  <a:srgbClr val="FF0000"/>
                </a:solidFill>
              </a:rPr>
            </a:br>
            <a:br>
              <a:rPr lang="en" sz="1467" strike="sngStrike" dirty="0">
                <a:solidFill>
                  <a:srgbClr val="FF0000"/>
                </a:solidFill>
              </a:rPr>
            </a:br>
            <a:endParaRPr sz="1467" dirty="0">
              <a:solidFill>
                <a:srgbClr val="FF0000"/>
              </a:solidFill>
            </a:endParaRPr>
          </a:p>
        </p:txBody>
      </p:sp>
      <p:sp>
        <p:nvSpPr>
          <p:cNvPr id="207" name="Google Shape;207;p32"/>
          <p:cNvSpPr txBox="1">
            <a:spLocks noGrp="1"/>
          </p:cNvSpPr>
          <p:nvPr>
            <p:ph type="body" idx="1"/>
          </p:nvPr>
        </p:nvSpPr>
        <p:spPr>
          <a:xfrm>
            <a:off x="5053950" y="445230"/>
            <a:ext cx="6773333" cy="5967540"/>
          </a:xfrm>
          <a:prstGeom prst="rect">
            <a:avLst/>
          </a:prstGeom>
          <a:noFill/>
          <a:ln>
            <a:noFill/>
          </a:ln>
        </p:spPr>
        <p:txBody>
          <a:bodyPr spcFirstLastPara="1" vert="horz" wrap="square" lIns="91433" tIns="45700" rIns="91433" bIns="45700" rtlCol="0" anchor="ctr" anchorCtr="0">
            <a:noAutofit/>
          </a:bodyPr>
          <a:lstStyle/>
          <a:p>
            <a:pPr marL="0" indent="0">
              <a:spcBef>
                <a:spcPts val="0"/>
              </a:spcBef>
              <a:buClr>
                <a:schemeClr val="dk1"/>
              </a:buClr>
              <a:buSzPts val="1300"/>
              <a:buNone/>
            </a:pPr>
            <a:endParaRPr lang="en" sz="1733" strike="sngStrike" dirty="0"/>
          </a:p>
          <a:p>
            <a:pPr marL="0" indent="0">
              <a:spcBef>
                <a:spcPts val="0"/>
              </a:spcBef>
              <a:buSzPts val="1300"/>
              <a:buNone/>
            </a:pPr>
            <a:endParaRPr lang="en-CA" sz="1733" dirty="0"/>
          </a:p>
          <a:p>
            <a:pPr marL="237061" indent="-245527">
              <a:spcBef>
                <a:spcPts val="0"/>
              </a:spcBef>
              <a:buSzPts val="1300"/>
            </a:pPr>
            <a:r>
              <a:rPr lang="en-CA" sz="1733" dirty="0"/>
              <a:t>Both mRNA COVID-19 vaccines met Health Canada’s stringent safety requirements and were approved after a thorough, independent review of the medical evidence, which included clinical trials involving over 70,000 volunteers over 8 weeks.  </a:t>
            </a:r>
          </a:p>
          <a:p>
            <a:pPr marL="0" indent="0">
              <a:spcBef>
                <a:spcPts val="0"/>
              </a:spcBef>
              <a:buSzPts val="1300"/>
              <a:buNone/>
            </a:pPr>
            <a:endParaRPr lang="en-CA" sz="1733" dirty="0"/>
          </a:p>
          <a:p>
            <a:pPr marL="237061" indent="-245527">
              <a:spcBef>
                <a:spcPts val="0"/>
              </a:spcBef>
              <a:buSzPts val="1300"/>
            </a:pPr>
            <a:r>
              <a:rPr lang="en-CA" sz="1733" dirty="0"/>
              <a:t>No major safety concerns were identified. In general, the side effects observed during clinical trials were similar to common side effects of other vaccines (e.g., body chills, injection site pain) and do not pose a risk to health.  </a:t>
            </a:r>
          </a:p>
          <a:p>
            <a:pPr marL="237061" indent="-245527">
              <a:spcBef>
                <a:spcPts val="0"/>
              </a:spcBef>
              <a:buSzPts val="1300"/>
            </a:pPr>
            <a:endParaRPr lang="en" sz="1733" dirty="0"/>
          </a:p>
          <a:p>
            <a:pPr marL="237061" indent="-245527">
              <a:spcBef>
                <a:spcPts val="0"/>
              </a:spcBef>
              <a:buSzPts val="1300"/>
            </a:pPr>
            <a:r>
              <a:rPr lang="en" sz="1733" dirty="0"/>
              <a:t>Side effects from </a:t>
            </a:r>
            <a:r>
              <a:rPr lang="en-CA" sz="1733" dirty="0"/>
              <a:t>mRNA</a:t>
            </a:r>
            <a:r>
              <a:rPr lang="en" sz="1733" dirty="0"/>
              <a:t> vaccines </a:t>
            </a:r>
            <a:r>
              <a:rPr lang="en-CA" sz="1733" dirty="0"/>
              <a:t>may</a:t>
            </a:r>
            <a:r>
              <a:rPr lang="en" sz="1733" dirty="0"/>
              <a:t> occur within 6 weeks of vaccination and are a sign of the immune response.  </a:t>
            </a:r>
            <a:r>
              <a:rPr lang="en-CA" sz="1733" dirty="0"/>
              <a:t>Based on the clinical trials: </a:t>
            </a:r>
            <a:endParaRPr sz="1467" dirty="0"/>
          </a:p>
          <a:p>
            <a:pPr marL="694249" lvl="1" indent="-245527">
              <a:spcBef>
                <a:spcPts val="533"/>
              </a:spcBef>
              <a:buClr>
                <a:schemeClr val="dk1"/>
              </a:buClr>
              <a:buSzPts val="1300"/>
            </a:pPr>
            <a:r>
              <a:rPr lang="en" sz="1733" dirty="0"/>
              <a:t>Most people will have a sore arm. </a:t>
            </a:r>
            <a:endParaRPr sz="1467" dirty="0"/>
          </a:p>
          <a:p>
            <a:pPr marL="694249" lvl="1" indent="-245527">
              <a:spcBef>
                <a:spcPts val="533"/>
              </a:spcBef>
              <a:buClr>
                <a:schemeClr val="dk1"/>
              </a:buClr>
              <a:buSzPts val="1300"/>
            </a:pPr>
            <a:r>
              <a:rPr lang="en" sz="1733" dirty="0"/>
              <a:t>Many will have mild headache or body pain or tiredness for a day or two. </a:t>
            </a:r>
            <a:endParaRPr sz="1467" dirty="0"/>
          </a:p>
          <a:p>
            <a:pPr marL="694249" lvl="1" indent="-245527">
              <a:spcBef>
                <a:spcPts val="533"/>
              </a:spcBef>
              <a:buClr>
                <a:schemeClr val="dk1"/>
              </a:buClr>
              <a:buSzPts val="1300"/>
            </a:pPr>
            <a:r>
              <a:rPr lang="en" sz="1733" dirty="0"/>
              <a:t>A small number will get fever – those people need a COVID-19 test </a:t>
            </a:r>
            <a:r>
              <a:rPr lang="en-CA" sz="1733" dirty="0"/>
              <a:t>to ensure they did not contract COVID-19 prior to receiving the vaccine</a:t>
            </a:r>
            <a:r>
              <a:rPr lang="en" sz="1733" dirty="0"/>
              <a:t>. </a:t>
            </a:r>
          </a:p>
          <a:p>
            <a:pPr marL="237061" indent="-245527">
              <a:spcBef>
                <a:spcPts val="1067"/>
              </a:spcBef>
              <a:buClr>
                <a:schemeClr val="dk1"/>
              </a:buClr>
              <a:buSzPts val="1300"/>
            </a:pPr>
            <a:r>
              <a:rPr lang="en" sz="1733" dirty="0"/>
              <a:t>The </a:t>
            </a:r>
            <a:r>
              <a:rPr lang="en-CA" sz="1733" dirty="0"/>
              <a:t>mRNA </a:t>
            </a:r>
            <a:r>
              <a:rPr lang="en" sz="1733" dirty="0"/>
              <a:t>vaccine</a:t>
            </a:r>
            <a:r>
              <a:rPr lang="en-CA" sz="1733" dirty="0"/>
              <a:t>s</a:t>
            </a:r>
            <a:r>
              <a:rPr lang="en" sz="1733" dirty="0"/>
              <a:t> cannot give you COVID-19 or any other infection.</a:t>
            </a:r>
            <a:endParaRPr sz="1467" dirty="0"/>
          </a:p>
          <a:p>
            <a:pPr marL="237061" indent="-245527">
              <a:spcBef>
                <a:spcPts val="1067"/>
              </a:spcBef>
              <a:buClr>
                <a:schemeClr val="dk1"/>
              </a:buClr>
              <a:buSzPts val="1300"/>
            </a:pPr>
            <a:r>
              <a:rPr lang="en" sz="1733" dirty="0"/>
              <a:t>The mRNA vaccines cannot change your DNA. </a:t>
            </a:r>
          </a:p>
          <a:p>
            <a:pPr marL="237061" indent="-245527">
              <a:buSzPts val="1300"/>
            </a:pPr>
            <a:r>
              <a:rPr lang="en-CA" sz="1733" dirty="0"/>
              <a:t>To date, no serious adverse effects have been identified with the vaccines approved for use.</a:t>
            </a:r>
          </a:p>
          <a:p>
            <a:pPr marL="0" indent="0">
              <a:spcBef>
                <a:spcPts val="1067"/>
              </a:spcBef>
              <a:buClr>
                <a:schemeClr val="dk1"/>
              </a:buClr>
              <a:buSzPts val="1300"/>
              <a:buNone/>
            </a:pPr>
            <a:endParaRPr sz="1467" dirty="0"/>
          </a:p>
          <a:p>
            <a:pPr marL="237061" indent="-135463">
              <a:spcBef>
                <a:spcPts val="1067"/>
              </a:spcBef>
              <a:buClr>
                <a:schemeClr val="dk1"/>
              </a:buClr>
              <a:buSzPts val="1300"/>
              <a:buNone/>
            </a:pPr>
            <a:endParaRPr sz="1733"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43E2-A267-43F8-B247-A5E577F41689}"/>
              </a:ext>
            </a:extLst>
          </p:cNvPr>
          <p:cNvSpPr>
            <a:spLocks noGrp="1"/>
          </p:cNvSpPr>
          <p:nvPr>
            <p:ph type="title"/>
          </p:nvPr>
        </p:nvSpPr>
        <p:spPr/>
        <p:txBody>
          <a:bodyPr/>
          <a:lstStyle/>
          <a:p>
            <a:endParaRPr lang="en-US" dirty="0"/>
          </a:p>
        </p:txBody>
      </p:sp>
      <p:pic>
        <p:nvPicPr>
          <p:cNvPr id="9" name="Content Placeholder 8" descr="Calendar&#10;&#10;Description automatically generated with medium confidence">
            <a:extLst>
              <a:ext uri="{FF2B5EF4-FFF2-40B4-BE49-F238E27FC236}">
                <a16:creationId xmlns:a16="http://schemas.microsoft.com/office/drawing/2014/main" id="{10FE526E-E52D-4F7D-BACA-A7765C959A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118806" y="-1152341"/>
            <a:ext cx="6843673" cy="9148351"/>
          </a:xfrm>
        </p:spPr>
      </p:pic>
      <p:pic>
        <p:nvPicPr>
          <p:cNvPr id="10" name="Picture 9">
            <a:extLst>
              <a:ext uri="{FF2B5EF4-FFF2-40B4-BE49-F238E27FC236}">
                <a16:creationId xmlns:a16="http://schemas.microsoft.com/office/drawing/2014/main" id="{05259EF9-9AE1-4386-92DE-19E5AB65028E}"/>
              </a:ext>
            </a:extLst>
          </p:cNvPr>
          <p:cNvPicPr>
            <a:picLocks noChangeAspect="1"/>
          </p:cNvPicPr>
          <p:nvPr/>
        </p:nvPicPr>
        <p:blipFill rotWithShape="1">
          <a:blip r:embed="rId3"/>
          <a:srcRect l="54467" b="18581"/>
          <a:stretch/>
        </p:blipFill>
        <p:spPr>
          <a:xfrm>
            <a:off x="9114817" y="-3"/>
            <a:ext cx="3077183" cy="6858003"/>
          </a:xfrm>
          <a:prstGeom prst="rect">
            <a:avLst/>
          </a:prstGeom>
        </p:spPr>
      </p:pic>
    </p:spTree>
    <p:extLst>
      <p:ext uri="{BB962C8B-B14F-4D97-AF65-F5344CB8AC3E}">
        <p14:creationId xmlns:p14="http://schemas.microsoft.com/office/powerpoint/2010/main" val="137829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0E21C-0695-4362-A6DB-DFF4A08556F2}"/>
              </a:ext>
            </a:extLst>
          </p:cNvPr>
          <p:cNvSpPr>
            <a:spLocks noGrp="1"/>
          </p:cNvSpPr>
          <p:nvPr>
            <p:ph idx="1"/>
          </p:nvPr>
        </p:nvSpPr>
        <p:spPr/>
        <p:txBody>
          <a:bodyPr/>
          <a:lstStyle/>
          <a:p>
            <a:endParaRPr lang="en-US" dirty="0"/>
          </a:p>
          <a:p>
            <a:endParaRPr lang="en-CA" dirty="0"/>
          </a:p>
          <a:p>
            <a:pPr marL="0" indent="0" algn="ctr">
              <a:buNone/>
            </a:pPr>
            <a:r>
              <a:rPr lang="en-CA" sz="4500" dirty="0"/>
              <a:t>Thank you!</a:t>
            </a:r>
          </a:p>
          <a:p>
            <a:pPr marL="0" indent="0" algn="ctr">
              <a:buNone/>
            </a:pPr>
            <a:endParaRPr lang="en-CA" sz="4500" dirty="0"/>
          </a:p>
          <a:p>
            <a:pPr marL="0" indent="0" algn="ctr">
              <a:buNone/>
            </a:pPr>
            <a:r>
              <a:rPr lang="en-CA" sz="4500" dirty="0"/>
              <a:t>Questions?</a:t>
            </a:r>
          </a:p>
        </p:txBody>
      </p:sp>
    </p:spTree>
    <p:extLst>
      <p:ext uri="{BB962C8B-B14F-4D97-AF65-F5344CB8AC3E}">
        <p14:creationId xmlns:p14="http://schemas.microsoft.com/office/powerpoint/2010/main" val="276041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D5FA6-E062-4C62-9FEF-B88F899CA000}"/>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dirty="0">
                <a:solidFill>
                  <a:srgbClr val="FFFFFF"/>
                </a:solidFill>
              </a:rPr>
              <a:t>The Stouffville Creek “Vacation” Experience</a:t>
            </a:r>
          </a:p>
        </p:txBody>
      </p:sp>
      <p:pic>
        <p:nvPicPr>
          <p:cNvPr id="5" name="Picture 4">
            <a:extLst>
              <a:ext uri="{FF2B5EF4-FFF2-40B4-BE49-F238E27FC236}">
                <a16:creationId xmlns:a16="http://schemas.microsoft.com/office/drawing/2014/main" id="{3889AF34-8554-40C5-B1B7-AAF9D2C2F2E9}"/>
              </a:ext>
            </a:extLst>
          </p:cNvPr>
          <p:cNvPicPr>
            <a:picLocks noChangeAspect="1"/>
          </p:cNvPicPr>
          <p:nvPr/>
        </p:nvPicPr>
        <p:blipFill>
          <a:blip r:embed="rId2"/>
          <a:stretch>
            <a:fillRect/>
          </a:stretch>
        </p:blipFill>
        <p:spPr>
          <a:xfrm>
            <a:off x="1229074" y="307731"/>
            <a:ext cx="3637849" cy="3997637"/>
          </a:xfrm>
          <a:prstGeom prst="rect">
            <a:avLst/>
          </a:prstGeom>
        </p:spPr>
      </p:pic>
      <p:pic>
        <p:nvPicPr>
          <p:cNvPr id="4" name="Content Placeholder 3">
            <a:extLst>
              <a:ext uri="{FF2B5EF4-FFF2-40B4-BE49-F238E27FC236}">
                <a16:creationId xmlns:a16="http://schemas.microsoft.com/office/drawing/2014/main" id="{984FEE68-CBD7-4F3A-BE0D-A3C7AC244979}"/>
              </a:ext>
            </a:extLst>
          </p:cNvPr>
          <p:cNvPicPr>
            <a:picLocks noGrp="1" noChangeAspect="1"/>
          </p:cNvPicPr>
          <p:nvPr>
            <p:ph idx="1"/>
          </p:nvPr>
        </p:nvPicPr>
        <p:blipFill>
          <a:blip r:embed="rId3"/>
          <a:stretch>
            <a:fillRect/>
          </a:stretch>
        </p:blipFill>
        <p:spPr>
          <a:xfrm>
            <a:off x="6605819" y="307731"/>
            <a:ext cx="5076364" cy="3997637"/>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DA604CD-F554-40D1-B1A8-E30DB3D79DEC}"/>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Stouffville Creek Dining Experience</a:t>
            </a:r>
          </a:p>
        </p:txBody>
      </p:sp>
      <p:pic>
        <p:nvPicPr>
          <p:cNvPr id="10" name="Content Placeholder 9">
            <a:extLst>
              <a:ext uri="{FF2B5EF4-FFF2-40B4-BE49-F238E27FC236}">
                <a16:creationId xmlns:a16="http://schemas.microsoft.com/office/drawing/2014/main" id="{4939D609-983D-45C1-B539-CEB46EE3B4FC}"/>
              </a:ext>
            </a:extLst>
          </p:cNvPr>
          <p:cNvPicPr>
            <a:picLocks noChangeAspect="1"/>
          </p:cNvPicPr>
          <p:nvPr/>
        </p:nvPicPr>
        <p:blipFill>
          <a:blip r:embed="rId2"/>
          <a:stretch>
            <a:fillRect/>
          </a:stretch>
        </p:blipFill>
        <p:spPr>
          <a:xfrm>
            <a:off x="2242960" y="307731"/>
            <a:ext cx="7650981" cy="3997637"/>
          </a:xfrm>
          <a:prstGeom prst="rect">
            <a:avLst/>
          </a:prstGeom>
        </p:spPr>
      </p:pic>
      <p:cxnSp>
        <p:nvCxnSpPr>
          <p:cNvPr id="42" name="Straight Connector 4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539556"/>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5795"/>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E3C5B-C474-4DEB-9CFD-AE38ED9BF035}"/>
              </a:ext>
            </a:extLst>
          </p:cNvPr>
          <p:cNvSpPr>
            <a:spLocks noGrp="1"/>
          </p:cNvSpPr>
          <p:nvPr>
            <p:ph type="title"/>
          </p:nvPr>
        </p:nvSpPr>
        <p:spPr>
          <a:xfrm>
            <a:off x="636103" y="4305368"/>
            <a:ext cx="11029823" cy="1381717"/>
          </a:xfrm>
        </p:spPr>
        <p:txBody>
          <a:bodyPr vert="horz" lIns="91440" tIns="45720" rIns="91440" bIns="45720" rtlCol="0" anchor="b">
            <a:normAutofit fontScale="90000"/>
          </a:bodyPr>
          <a:lstStyle/>
          <a:p>
            <a:pPr algn="ctr"/>
            <a:br>
              <a:rPr lang="en-US" sz="5400" u="sng" dirty="0">
                <a:solidFill>
                  <a:schemeClr val="bg1"/>
                </a:solidFill>
              </a:rPr>
            </a:br>
            <a:br>
              <a:rPr lang="en-US" sz="5400" u="sng" dirty="0">
                <a:solidFill>
                  <a:schemeClr val="bg1"/>
                </a:solidFill>
              </a:rPr>
            </a:br>
            <a:br>
              <a:rPr lang="en-US" sz="5400" u="sng" dirty="0">
                <a:solidFill>
                  <a:schemeClr val="bg1"/>
                </a:solidFill>
              </a:rPr>
            </a:br>
            <a:br>
              <a:rPr lang="en-US" sz="5400" u="sng" dirty="0">
                <a:solidFill>
                  <a:schemeClr val="bg1"/>
                </a:solidFill>
              </a:rPr>
            </a:br>
            <a:br>
              <a:rPr lang="en-US" sz="5400" u="sng" dirty="0">
                <a:solidFill>
                  <a:schemeClr val="bg1"/>
                </a:solidFill>
              </a:rPr>
            </a:br>
            <a:r>
              <a:rPr lang="en-US" u="sng" dirty="0">
                <a:solidFill>
                  <a:schemeClr val="bg1"/>
                </a:solidFill>
              </a:rPr>
              <a:t>Dancing and Singing at Stouffville (Pre Pandemic)</a:t>
            </a:r>
            <a:endParaRPr lang="en-US" u="sng" kern="1200" dirty="0">
              <a:solidFill>
                <a:schemeClr val="bg1"/>
              </a:solidFill>
              <a:latin typeface="+mj-lt"/>
              <a:ea typeface="+mj-ea"/>
              <a:cs typeface="+mj-cs"/>
            </a:endParaRPr>
          </a:p>
        </p:txBody>
      </p:sp>
      <p:pic>
        <p:nvPicPr>
          <p:cNvPr id="4" name="Content Placeholder 3" descr="A collage of people sitting at tables&#10;&#10;Description automatically generated with low confidence">
            <a:extLst>
              <a:ext uri="{FF2B5EF4-FFF2-40B4-BE49-F238E27FC236}">
                <a16:creationId xmlns:a16="http://schemas.microsoft.com/office/drawing/2014/main" id="{EBC0D757-AB68-4EE7-9051-4F20C401842D}"/>
              </a:ext>
            </a:extLst>
          </p:cNvPr>
          <p:cNvPicPr>
            <a:picLocks noChangeAspect="1"/>
          </p:cNvPicPr>
          <p:nvPr/>
        </p:nvPicPr>
        <p:blipFill rotWithShape="1">
          <a:blip r:embed="rId2"/>
          <a:srcRect l="997"/>
          <a:stretch/>
        </p:blipFill>
        <p:spPr>
          <a:xfrm>
            <a:off x="3329502" y="307731"/>
            <a:ext cx="5477897" cy="3997637"/>
          </a:xfrm>
          <a:prstGeom prst="rect">
            <a:avLst/>
          </a:prstGeom>
        </p:spPr>
      </p:pic>
      <p:cxnSp>
        <p:nvCxnSpPr>
          <p:cNvPr id="25" name="Straight Connector 2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46932"/>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68601"/>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36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5B3066-C622-4FBE-B300-27569CCB06FC}"/>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5400" dirty="0">
                <a:solidFill>
                  <a:schemeClr val="bg1"/>
                </a:solidFill>
              </a:rPr>
              <a:t>Current </a:t>
            </a:r>
            <a:r>
              <a:rPr lang="en-US" sz="5400" kern="1200" dirty="0">
                <a:solidFill>
                  <a:schemeClr val="bg1"/>
                </a:solidFill>
                <a:latin typeface="+mj-lt"/>
                <a:ea typeface="+mj-ea"/>
                <a:cs typeface="+mj-cs"/>
              </a:rPr>
              <a:t>Activities – Keeping Safe</a:t>
            </a:r>
          </a:p>
        </p:txBody>
      </p:sp>
      <p:pic>
        <p:nvPicPr>
          <p:cNvPr id="4" name="Picture 3">
            <a:extLst>
              <a:ext uri="{FF2B5EF4-FFF2-40B4-BE49-F238E27FC236}">
                <a16:creationId xmlns:a16="http://schemas.microsoft.com/office/drawing/2014/main" id="{C45E1424-7C46-4787-BF28-F5389A78A993}"/>
              </a:ext>
            </a:extLst>
          </p:cNvPr>
          <p:cNvPicPr>
            <a:picLocks noChangeAspect="1"/>
          </p:cNvPicPr>
          <p:nvPr/>
        </p:nvPicPr>
        <p:blipFill>
          <a:blip r:embed="rId2"/>
          <a:stretch>
            <a:fillRect/>
          </a:stretch>
        </p:blipFill>
        <p:spPr>
          <a:xfrm>
            <a:off x="2332341" y="307731"/>
            <a:ext cx="7472218" cy="3997637"/>
          </a:xfrm>
          <a:prstGeom prst="rect">
            <a:avLst/>
          </a:prstGeom>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23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F6590-E05C-4A22-90F5-58014DBBB3E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“Cruise Week” Special Events (safely)</a:t>
            </a:r>
          </a:p>
        </p:txBody>
      </p:sp>
      <p:pic>
        <p:nvPicPr>
          <p:cNvPr id="4" name="Picture 3">
            <a:extLst>
              <a:ext uri="{FF2B5EF4-FFF2-40B4-BE49-F238E27FC236}">
                <a16:creationId xmlns:a16="http://schemas.microsoft.com/office/drawing/2014/main" id="{59EF0467-3FB9-429E-880D-E141564996A2}"/>
              </a:ext>
            </a:extLst>
          </p:cNvPr>
          <p:cNvPicPr>
            <a:picLocks noChangeAspect="1"/>
          </p:cNvPicPr>
          <p:nvPr/>
        </p:nvPicPr>
        <p:blipFill>
          <a:blip r:embed="rId2"/>
          <a:stretch>
            <a:fillRect/>
          </a:stretch>
        </p:blipFill>
        <p:spPr>
          <a:xfrm>
            <a:off x="320040" y="328780"/>
            <a:ext cx="5455917" cy="3955539"/>
          </a:xfrm>
          <a:prstGeom prst="rect">
            <a:avLst/>
          </a:prstGeom>
        </p:spPr>
      </p:pic>
      <p:pic>
        <p:nvPicPr>
          <p:cNvPr id="5" name="Picture 4">
            <a:extLst>
              <a:ext uri="{FF2B5EF4-FFF2-40B4-BE49-F238E27FC236}">
                <a16:creationId xmlns:a16="http://schemas.microsoft.com/office/drawing/2014/main" id="{9BED1A01-FB31-4652-AD2A-2ED24EE30DA2}"/>
              </a:ext>
            </a:extLst>
          </p:cNvPr>
          <p:cNvPicPr>
            <a:picLocks noChangeAspect="1"/>
          </p:cNvPicPr>
          <p:nvPr/>
        </p:nvPicPr>
        <p:blipFill>
          <a:blip r:embed="rId3"/>
          <a:stretch>
            <a:fillRect/>
          </a:stretch>
        </p:blipFill>
        <p:spPr>
          <a:xfrm>
            <a:off x="6416043" y="915290"/>
            <a:ext cx="5455917" cy="2782518"/>
          </a:xfrm>
          <a:prstGeom prst="rect">
            <a:avLst/>
          </a:prstGeom>
        </p:spPr>
      </p:pic>
      <p:cxnSp>
        <p:nvCxnSpPr>
          <p:cNvPr id="25" name="Straight Connector 2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27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p:nvPr/>
        </p:nvSpPr>
        <p:spPr>
          <a:xfrm>
            <a:off x="0" y="0"/>
            <a:ext cx="12188949" cy="6858000"/>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57" name="Google Shape;157;p29"/>
          <p:cNvSpPr/>
          <p:nvPr/>
        </p:nvSpPr>
        <p:spPr>
          <a:xfrm>
            <a:off x="0" y="0"/>
            <a:ext cx="12188949" cy="6858000"/>
          </a:xfrm>
          <a:prstGeom prst="rect">
            <a:avLst/>
          </a:prstGeom>
          <a:solidFill>
            <a:schemeClr val="lt2"/>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grpSp>
        <p:nvGrpSpPr>
          <p:cNvPr id="158" name="Google Shape;158;p29"/>
          <p:cNvGrpSpPr/>
          <p:nvPr/>
        </p:nvGrpSpPr>
        <p:grpSpPr>
          <a:xfrm>
            <a:off x="0" y="0"/>
            <a:ext cx="4707053" cy="6858000"/>
            <a:chOff x="651279" y="598259"/>
            <a:chExt cx="10889442" cy="5680742"/>
          </a:xfrm>
        </p:grpSpPr>
        <p:sp>
          <p:nvSpPr>
            <p:cNvPr id="159" name="Google Shape;159;p29"/>
            <p:cNvSpPr/>
            <p:nvPr/>
          </p:nvSpPr>
          <p:spPr>
            <a:xfrm>
              <a:off x="651279" y="598259"/>
              <a:ext cx="10889442" cy="5680742"/>
            </a:xfrm>
            <a:prstGeom prst="rect">
              <a:avLst/>
            </a:prstGeom>
            <a:solidFill>
              <a:schemeClr val="accent5"/>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0" name="Google Shape;160;p29"/>
            <p:cNvSpPr/>
            <p:nvPr/>
          </p:nvSpPr>
          <p:spPr>
            <a:xfrm>
              <a:off x="651279" y="598259"/>
              <a:ext cx="10889442" cy="5680742"/>
            </a:xfrm>
            <a:prstGeom prst="rect">
              <a:avLst/>
            </a:prstGeom>
            <a:solidFill>
              <a:schemeClr val="accent6">
                <a:alpha val="29803"/>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grpSp>
      <p:grpSp>
        <p:nvGrpSpPr>
          <p:cNvPr id="161" name="Google Shape;161;p29"/>
          <p:cNvGrpSpPr/>
          <p:nvPr/>
        </p:nvGrpSpPr>
        <p:grpSpPr>
          <a:xfrm>
            <a:off x="1524" y="0"/>
            <a:ext cx="12188952" cy="6858000"/>
            <a:chOff x="0" y="0"/>
            <a:chExt cx="12188952" cy="6858000"/>
          </a:xfrm>
        </p:grpSpPr>
        <p:sp>
          <p:nvSpPr>
            <p:cNvPr id="162" name="Google Shape;162;p29"/>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3" name="Google Shape;163;p29"/>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4" name="Google Shape;164;p29"/>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5" name="Google Shape;165;p29"/>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6" name="Google Shape;166;p29"/>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7" name="Google Shape;167;p29"/>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68" name="Google Shape;168;p29"/>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grpSp>
      <p:sp>
        <p:nvSpPr>
          <p:cNvPr id="169" name="Google Shape;169;p29"/>
          <p:cNvSpPr txBox="1">
            <a:spLocks noGrp="1"/>
          </p:cNvSpPr>
          <p:nvPr>
            <p:ph type="title"/>
          </p:nvPr>
        </p:nvSpPr>
        <p:spPr>
          <a:xfrm>
            <a:off x="786386" y="841249"/>
            <a:ext cx="3515244" cy="5340097"/>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lt1"/>
              </a:buClr>
              <a:buSzPts val="3600"/>
            </a:pPr>
            <a:r>
              <a:rPr lang="en" sz="4800">
                <a:solidFill>
                  <a:schemeClr val="lt1"/>
                </a:solidFill>
              </a:rPr>
              <a:t>Why are you being asked to get vaccinated first?</a:t>
            </a:r>
            <a:endParaRPr sz="1467"/>
          </a:p>
        </p:txBody>
      </p:sp>
      <p:grpSp>
        <p:nvGrpSpPr>
          <p:cNvPr id="170" name="Google Shape;170;p29"/>
          <p:cNvGrpSpPr/>
          <p:nvPr/>
        </p:nvGrpSpPr>
        <p:grpSpPr>
          <a:xfrm>
            <a:off x="4985885" y="233008"/>
            <a:ext cx="6367912" cy="6401609"/>
            <a:chOff x="0" y="2001"/>
            <a:chExt cx="6367912" cy="6401609"/>
          </a:xfrm>
        </p:grpSpPr>
        <p:sp>
          <p:nvSpPr>
            <p:cNvPr id="171" name="Google Shape;171;p29"/>
            <p:cNvSpPr/>
            <p:nvPr/>
          </p:nvSpPr>
          <p:spPr>
            <a:xfrm>
              <a:off x="1273582" y="2001"/>
              <a:ext cx="5094330" cy="2051797"/>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72" name="Google Shape;172;p29"/>
            <p:cNvSpPr txBox="1"/>
            <p:nvPr/>
          </p:nvSpPr>
          <p:spPr>
            <a:xfrm>
              <a:off x="1273582" y="2001"/>
              <a:ext cx="5094330" cy="2051797"/>
            </a:xfrm>
            <a:prstGeom prst="rect">
              <a:avLst/>
            </a:prstGeom>
            <a:noFill/>
            <a:ln>
              <a:noFill/>
            </a:ln>
          </p:spPr>
          <p:txBody>
            <a:bodyPr spcFirstLastPara="1" wrap="square" lIns="98833" tIns="521167" rIns="98833" bIns="521167" anchor="ctr" anchorCtr="0">
              <a:noAutofit/>
            </a:bodyPr>
            <a:lstStyle/>
            <a:p>
              <a:pPr>
                <a:lnSpc>
                  <a:spcPct val="90000"/>
                </a:lnSpc>
                <a:buClr>
                  <a:schemeClr val="dk1"/>
                </a:buClr>
                <a:buSzPts val="1100"/>
              </a:pPr>
              <a:r>
                <a:rPr lang="en" sz="1467">
                  <a:solidFill>
                    <a:schemeClr val="dk1"/>
                  </a:solidFill>
                  <a:latin typeface="Calibri"/>
                  <a:ea typeface="Calibri"/>
                  <a:cs typeface="Calibri"/>
                  <a:sym typeface="Calibri"/>
                </a:rPr>
                <a:t>Vaccines will help us end the pandemic and return to normal</a:t>
              </a:r>
              <a:endParaRPr sz="1467"/>
            </a:p>
          </p:txBody>
        </p:sp>
        <p:sp>
          <p:nvSpPr>
            <p:cNvPr id="173" name="Google Shape;173;p29"/>
            <p:cNvSpPr/>
            <p:nvPr/>
          </p:nvSpPr>
          <p:spPr>
            <a:xfrm>
              <a:off x="0" y="2001"/>
              <a:ext cx="1273582" cy="2051797"/>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74" name="Google Shape;174;p29"/>
            <p:cNvSpPr txBox="1"/>
            <p:nvPr/>
          </p:nvSpPr>
          <p:spPr>
            <a:xfrm>
              <a:off x="0" y="2001"/>
              <a:ext cx="1273582" cy="2051797"/>
            </a:xfrm>
            <a:prstGeom prst="rect">
              <a:avLst/>
            </a:prstGeom>
            <a:noFill/>
            <a:ln>
              <a:noFill/>
            </a:ln>
          </p:spPr>
          <p:txBody>
            <a:bodyPr spcFirstLastPara="1" wrap="square" lIns="67367" tIns="202667" rIns="67367" bIns="202667" anchor="ctr" anchorCtr="0">
              <a:noAutofit/>
            </a:bodyPr>
            <a:lstStyle/>
            <a:p>
              <a:pPr algn="ctr">
                <a:lnSpc>
                  <a:spcPct val="90000"/>
                </a:lnSpc>
                <a:buClr>
                  <a:schemeClr val="lt1"/>
                </a:buClr>
                <a:buSzPts val="1400"/>
              </a:pPr>
              <a:r>
                <a:rPr lang="en" sz="1867">
                  <a:solidFill>
                    <a:schemeClr val="lt1"/>
                  </a:solidFill>
                  <a:latin typeface="Calibri"/>
                  <a:ea typeface="Calibri"/>
                  <a:cs typeface="Calibri"/>
                  <a:sym typeface="Calibri"/>
                </a:rPr>
                <a:t>COVID-19 has affected many</a:t>
              </a:r>
              <a:endParaRPr sz="1467"/>
            </a:p>
          </p:txBody>
        </p:sp>
        <p:sp>
          <p:nvSpPr>
            <p:cNvPr id="175" name="Google Shape;175;p29"/>
            <p:cNvSpPr/>
            <p:nvPr/>
          </p:nvSpPr>
          <p:spPr>
            <a:xfrm>
              <a:off x="1273582" y="2176907"/>
              <a:ext cx="5094330" cy="2051797"/>
            </a:xfrm>
            <a:prstGeom prst="rect">
              <a:avLst/>
            </a:prstGeom>
            <a:solidFill>
              <a:srgbClr val="EBD6D4">
                <a:alpha val="89803"/>
              </a:srgbClr>
            </a:solidFill>
            <a:ln w="12700" cap="flat" cmpd="sng">
              <a:solidFill>
                <a:srgbClr val="EBD6D4">
                  <a:alpha val="89803"/>
                </a:srgbClr>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76" name="Google Shape;176;p29"/>
            <p:cNvSpPr txBox="1"/>
            <p:nvPr/>
          </p:nvSpPr>
          <p:spPr>
            <a:xfrm>
              <a:off x="1273582" y="2176907"/>
              <a:ext cx="5094330" cy="2051797"/>
            </a:xfrm>
            <a:prstGeom prst="rect">
              <a:avLst/>
            </a:prstGeom>
            <a:noFill/>
            <a:ln>
              <a:noFill/>
            </a:ln>
          </p:spPr>
          <p:txBody>
            <a:bodyPr spcFirstLastPara="1" wrap="square" lIns="98833" tIns="521167" rIns="98833" bIns="521167" anchor="ctr" anchorCtr="0">
              <a:noAutofit/>
            </a:bodyPr>
            <a:lstStyle/>
            <a:p>
              <a:pPr>
                <a:lnSpc>
                  <a:spcPct val="90000"/>
                </a:lnSpc>
                <a:buClr>
                  <a:schemeClr val="dk1"/>
                </a:buClr>
                <a:buSzPts val="1100"/>
              </a:pPr>
              <a:r>
                <a:rPr lang="en" sz="1467">
                  <a:solidFill>
                    <a:schemeClr val="dk1"/>
                  </a:solidFill>
                  <a:latin typeface="Calibri"/>
                  <a:ea typeface="Calibri"/>
                  <a:cs typeface="Calibri"/>
                  <a:sym typeface="Calibri"/>
                </a:rPr>
                <a:t>Keep healthy to be able to keep caring for our most vulnerable</a:t>
              </a:r>
              <a:endParaRPr sz="1467"/>
            </a:p>
          </p:txBody>
        </p:sp>
        <p:sp>
          <p:nvSpPr>
            <p:cNvPr id="177" name="Google Shape;177;p29"/>
            <p:cNvSpPr/>
            <p:nvPr/>
          </p:nvSpPr>
          <p:spPr>
            <a:xfrm>
              <a:off x="0" y="2176907"/>
              <a:ext cx="1273582" cy="2051797"/>
            </a:xfrm>
            <a:prstGeom prst="rect">
              <a:avLst/>
            </a:prstGeom>
            <a:solidFill>
              <a:srgbClr val="C47F6E"/>
            </a:solidFill>
            <a:ln w="12700" cap="flat" cmpd="sng">
              <a:solidFill>
                <a:srgbClr val="C47F6E"/>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78" name="Google Shape;178;p29"/>
            <p:cNvSpPr txBox="1"/>
            <p:nvPr/>
          </p:nvSpPr>
          <p:spPr>
            <a:xfrm>
              <a:off x="0" y="2176907"/>
              <a:ext cx="1273582" cy="2051797"/>
            </a:xfrm>
            <a:prstGeom prst="rect">
              <a:avLst/>
            </a:prstGeom>
            <a:noFill/>
            <a:ln>
              <a:noFill/>
            </a:ln>
          </p:spPr>
          <p:txBody>
            <a:bodyPr spcFirstLastPara="1" wrap="square" lIns="67367" tIns="202667" rIns="67367" bIns="202667" anchor="ctr" anchorCtr="0">
              <a:noAutofit/>
            </a:bodyPr>
            <a:lstStyle/>
            <a:p>
              <a:pPr algn="ctr">
                <a:lnSpc>
                  <a:spcPct val="90000"/>
                </a:lnSpc>
                <a:buClr>
                  <a:schemeClr val="lt1"/>
                </a:buClr>
                <a:buSzPts val="1400"/>
              </a:pPr>
              <a:r>
                <a:rPr lang="en" sz="1867">
                  <a:solidFill>
                    <a:schemeClr val="lt1"/>
                  </a:solidFill>
                  <a:latin typeface="Calibri"/>
                  <a:ea typeface="Calibri"/>
                  <a:cs typeface="Calibri"/>
                  <a:sym typeface="Calibri"/>
                </a:rPr>
                <a:t>Your colleagues and residents are relying on you</a:t>
              </a:r>
              <a:endParaRPr sz="1467"/>
            </a:p>
          </p:txBody>
        </p:sp>
        <p:sp>
          <p:nvSpPr>
            <p:cNvPr id="179" name="Google Shape;179;p29"/>
            <p:cNvSpPr/>
            <p:nvPr/>
          </p:nvSpPr>
          <p:spPr>
            <a:xfrm>
              <a:off x="1273582" y="4351813"/>
              <a:ext cx="5094330" cy="2051797"/>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80" name="Google Shape;180;p29"/>
            <p:cNvSpPr txBox="1"/>
            <p:nvPr/>
          </p:nvSpPr>
          <p:spPr>
            <a:xfrm>
              <a:off x="1273582" y="4351813"/>
              <a:ext cx="5094330" cy="2051797"/>
            </a:xfrm>
            <a:prstGeom prst="rect">
              <a:avLst/>
            </a:prstGeom>
            <a:noFill/>
            <a:ln>
              <a:noFill/>
            </a:ln>
          </p:spPr>
          <p:txBody>
            <a:bodyPr spcFirstLastPara="1" wrap="square" lIns="98833" tIns="521167" rIns="98833" bIns="521167" anchor="ctr" anchorCtr="0">
              <a:noAutofit/>
            </a:bodyPr>
            <a:lstStyle/>
            <a:p>
              <a:pPr>
                <a:lnSpc>
                  <a:spcPct val="90000"/>
                </a:lnSpc>
                <a:buClr>
                  <a:schemeClr val="dk1"/>
                </a:buClr>
                <a:buSzPts val="1100"/>
              </a:pPr>
              <a:r>
                <a:rPr lang="en" sz="1467">
                  <a:solidFill>
                    <a:schemeClr val="dk1"/>
                  </a:solidFill>
                  <a:latin typeface="Calibri"/>
                  <a:ea typeface="Calibri"/>
                  <a:cs typeface="Calibri"/>
                  <a:sym typeface="Calibri"/>
                </a:rPr>
                <a:t>Keep yourself and your friends and family safe</a:t>
              </a:r>
              <a:endParaRPr sz="1467"/>
            </a:p>
          </p:txBody>
        </p:sp>
        <p:sp>
          <p:nvSpPr>
            <p:cNvPr id="181" name="Google Shape;181;p29"/>
            <p:cNvSpPr/>
            <p:nvPr/>
          </p:nvSpPr>
          <p:spPr>
            <a:xfrm>
              <a:off x="0" y="4351813"/>
              <a:ext cx="1273582" cy="2051797"/>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82" name="Google Shape;182;p29"/>
            <p:cNvSpPr txBox="1"/>
            <p:nvPr/>
          </p:nvSpPr>
          <p:spPr>
            <a:xfrm>
              <a:off x="0" y="4351813"/>
              <a:ext cx="1273582" cy="2051797"/>
            </a:xfrm>
            <a:prstGeom prst="rect">
              <a:avLst/>
            </a:prstGeom>
            <a:noFill/>
            <a:ln>
              <a:noFill/>
            </a:ln>
          </p:spPr>
          <p:txBody>
            <a:bodyPr spcFirstLastPara="1" wrap="square" lIns="67367" tIns="202667" rIns="67367" bIns="202667" anchor="ctr" anchorCtr="0">
              <a:noAutofit/>
            </a:bodyPr>
            <a:lstStyle/>
            <a:p>
              <a:pPr algn="ctr">
                <a:lnSpc>
                  <a:spcPct val="90000"/>
                </a:lnSpc>
                <a:buClr>
                  <a:schemeClr val="lt1"/>
                </a:buClr>
                <a:buSzPts val="1400"/>
              </a:pPr>
              <a:r>
                <a:rPr lang="en" sz="1867" dirty="0">
                  <a:solidFill>
                    <a:schemeClr val="lt1"/>
                  </a:solidFill>
                  <a:latin typeface="Calibri"/>
                  <a:ea typeface="Calibri"/>
                  <a:cs typeface="Calibri"/>
                  <a:sym typeface="Calibri"/>
                </a:rPr>
                <a:t>Your community wan</a:t>
              </a:r>
              <a:r>
                <a:rPr lang="en" sz="1867" dirty="0">
                  <a:solidFill>
                    <a:schemeClr val="bg1"/>
                  </a:solidFill>
                  <a:latin typeface="Calibri"/>
                  <a:ea typeface="Calibri"/>
                  <a:cs typeface="Calibri"/>
                  <a:sym typeface="Calibri"/>
                </a:rPr>
                <a:t>t</a:t>
              </a:r>
              <a:r>
                <a:rPr lang="en-CA" sz="1867" dirty="0">
                  <a:solidFill>
                    <a:schemeClr val="bg1"/>
                  </a:solidFill>
                  <a:latin typeface="Calibri"/>
                  <a:ea typeface="Calibri"/>
                  <a:cs typeface="Calibri"/>
                  <a:sym typeface="Calibri"/>
                </a:rPr>
                <a:t>s</a:t>
              </a:r>
              <a:r>
                <a:rPr lang="en" sz="1867" dirty="0">
                  <a:solidFill>
                    <a:schemeClr val="bg1"/>
                  </a:solidFill>
                  <a:latin typeface="Calibri"/>
                  <a:ea typeface="Calibri"/>
                  <a:cs typeface="Calibri"/>
                  <a:sym typeface="Calibri"/>
                </a:rPr>
                <a:t> </a:t>
              </a:r>
              <a:r>
                <a:rPr lang="en" sz="1867" dirty="0">
                  <a:solidFill>
                    <a:schemeClr val="lt1"/>
                  </a:solidFill>
                  <a:latin typeface="Calibri"/>
                  <a:ea typeface="Calibri"/>
                  <a:cs typeface="Calibri"/>
                  <a:sym typeface="Calibri"/>
                </a:rPr>
                <a:t>you to stay healthy</a:t>
              </a:r>
              <a:endParaRPr sz="1467"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p:nvPr/>
        </p:nvSpPr>
        <p:spPr>
          <a:xfrm>
            <a:off x="0" y="0"/>
            <a:ext cx="12188952" cy="6858000"/>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227" name="Google Shape;227;p35"/>
          <p:cNvSpPr/>
          <p:nvPr/>
        </p:nvSpPr>
        <p:spPr>
          <a:xfrm flipH="1">
            <a:off x="1" y="0"/>
            <a:ext cx="5511704" cy="6858000"/>
          </a:xfrm>
          <a:custGeom>
            <a:avLst/>
            <a:gdLst/>
            <a:ahLst/>
            <a:cxnLst/>
            <a:rect l="l" t="t" r="r" b="b"/>
            <a:pathLst>
              <a:path w="5511704" h="6886576" extrusionOk="0">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lt2">
              <a:alpha val="49803"/>
            </a:schemeClr>
          </a:solidFill>
          <a:ln>
            <a:noFill/>
          </a:ln>
        </p:spPr>
        <p:txBody>
          <a:bodyPr spcFirstLastPara="1" wrap="square" lIns="91433" tIns="45700" rIns="91433" bIns="45700" anchor="ctr" anchorCtr="0">
            <a:noAutofit/>
          </a:bodyPr>
          <a:lstStyle/>
          <a:p>
            <a:endParaRPr sz="1867">
              <a:solidFill>
                <a:schemeClr val="dk1"/>
              </a:solidFill>
              <a:latin typeface="Calibri"/>
              <a:ea typeface="Calibri"/>
              <a:cs typeface="Calibri"/>
              <a:sym typeface="Calibri"/>
            </a:endParaRPr>
          </a:p>
        </p:txBody>
      </p:sp>
      <p:sp>
        <p:nvSpPr>
          <p:cNvPr id="228" name="Google Shape;228;p35"/>
          <p:cNvSpPr>
            <a:spLocks noGrp="1"/>
          </p:cNvSpPr>
          <p:nvPr>
            <p:ph type="title"/>
          </p:nvPr>
        </p:nvSpPr>
        <p:spPr>
          <a:xfrm>
            <a:off x="838200" y="713312"/>
            <a:ext cx="4038600" cy="5431376"/>
          </a:xfrm>
          <a:prstGeom prst="ellipse">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2600"/>
            </a:pPr>
            <a:r>
              <a:rPr lang="en" sz="6600" u="sng" dirty="0"/>
              <a:t>Special circumstances</a:t>
            </a:r>
            <a:endParaRPr sz="6600" dirty="0"/>
          </a:p>
        </p:txBody>
      </p:sp>
      <p:sp>
        <p:nvSpPr>
          <p:cNvPr id="229" name="Google Shape;229;p35"/>
          <p:cNvSpPr txBox="1">
            <a:spLocks noGrp="1"/>
          </p:cNvSpPr>
          <p:nvPr>
            <p:ph type="body" idx="1"/>
          </p:nvPr>
        </p:nvSpPr>
        <p:spPr>
          <a:xfrm>
            <a:off x="6096000" y="713313"/>
            <a:ext cx="5257801" cy="5431376"/>
          </a:xfrm>
          <a:prstGeom prst="rect">
            <a:avLst/>
          </a:prstGeom>
          <a:noFill/>
          <a:ln>
            <a:noFill/>
          </a:ln>
        </p:spPr>
        <p:txBody>
          <a:bodyPr spcFirstLastPara="1" vert="horz" wrap="square" lIns="91433" tIns="45700" rIns="91433" bIns="45700" rtlCol="0" anchor="ctr" anchorCtr="0">
            <a:noAutofit/>
          </a:bodyPr>
          <a:lstStyle/>
          <a:p>
            <a:pPr marL="389457" indent="-380990">
              <a:spcBef>
                <a:spcPts val="0"/>
              </a:spcBef>
              <a:buSzPts val="1500"/>
            </a:pPr>
            <a:r>
              <a:rPr lang="en" sz="2000" dirty="0"/>
              <a:t>Everyone is encouraged to get vaccinated even if they have previous</a:t>
            </a:r>
            <a:r>
              <a:rPr lang="en-CA" sz="2000" dirty="0"/>
              <a:t>l</a:t>
            </a:r>
            <a:r>
              <a:rPr lang="en" sz="2000" dirty="0"/>
              <a:t>y had COVID-19 </a:t>
            </a:r>
            <a:r>
              <a:rPr lang="en-CA" sz="2000" dirty="0"/>
              <a:t>as the vaccine will likely help you stay immune much longer</a:t>
            </a:r>
            <a:endParaRPr sz="1467" dirty="0"/>
          </a:p>
          <a:p>
            <a:pPr marL="389457" indent="-380990">
              <a:buSzPts val="1500"/>
            </a:pPr>
            <a:r>
              <a:rPr lang="en" sz="2000" dirty="0"/>
              <a:t>Most experts believe the benefits outweigh risks for people who are pregnant or who have conditions affecting their immune system.</a:t>
            </a:r>
          </a:p>
          <a:p>
            <a:pPr marL="389457" indent="-380990">
              <a:buSzPts val="1500"/>
            </a:pPr>
            <a:r>
              <a:rPr lang="en" sz="2000" dirty="0"/>
              <a:t>Those with any serious allergies or health conditions should speak with their doctor before rec</a:t>
            </a:r>
            <a:r>
              <a:rPr lang="en-CA" sz="2000" dirty="0" err="1"/>
              <a:t>eiving</a:t>
            </a:r>
            <a:r>
              <a:rPr lang="en-CA" sz="2000" dirty="0"/>
              <a:t> the vaccine.  </a:t>
            </a:r>
            <a:endParaRPr sz="1467" dirty="0"/>
          </a:p>
          <a:p>
            <a:pPr marL="380990" indent="-380990">
              <a:buSzPts val="900"/>
            </a:pPr>
            <a:r>
              <a:rPr lang="en" sz="2000" dirty="0"/>
              <a:t>It is always an option to speak with your doctor about your special circumstances, or we can help you find advice. </a:t>
            </a:r>
            <a:endParaRPr sz="226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p:nvPr/>
        </p:nvSpPr>
        <p:spPr>
          <a:xfrm>
            <a:off x="0" y="0"/>
            <a:ext cx="12188952" cy="6858000"/>
          </a:xfrm>
          <a:prstGeom prst="rect">
            <a:avLst/>
          </a:prstGeom>
          <a:solidFill>
            <a:schemeClr val="lt1"/>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197" name="Google Shape;197;p31"/>
          <p:cNvSpPr/>
          <p:nvPr/>
        </p:nvSpPr>
        <p:spPr>
          <a:xfrm flipH="1">
            <a:off x="1" y="0"/>
            <a:ext cx="5962785"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lt2">
              <a:alpha val="49803"/>
            </a:schemeClr>
          </a:solidFill>
          <a:ln>
            <a:noFill/>
          </a:ln>
        </p:spPr>
        <p:txBody>
          <a:bodyPr spcFirstLastPara="1" wrap="square" lIns="91433" tIns="45700" rIns="91433" bIns="45700" anchor="ctr" anchorCtr="0">
            <a:noAutofit/>
          </a:bodyPr>
          <a:lstStyle/>
          <a:p>
            <a:pPr algn="ctr"/>
            <a:endParaRPr sz="1867">
              <a:solidFill>
                <a:schemeClr val="dk1"/>
              </a:solidFill>
              <a:latin typeface="Calibri"/>
              <a:ea typeface="Calibri"/>
              <a:cs typeface="Calibri"/>
              <a:sym typeface="Calibri"/>
            </a:endParaRPr>
          </a:p>
        </p:txBody>
      </p:sp>
      <p:sp>
        <p:nvSpPr>
          <p:cNvPr id="198" name="Google Shape;198;p31"/>
          <p:cNvSpPr txBox="1">
            <a:spLocks noGrp="1"/>
          </p:cNvSpPr>
          <p:nvPr>
            <p:ph type="title"/>
          </p:nvPr>
        </p:nvSpPr>
        <p:spPr>
          <a:xfrm>
            <a:off x="643468" y="643468"/>
            <a:ext cx="4620584" cy="4567137"/>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3300"/>
            </a:pPr>
            <a:r>
              <a:rPr lang="en-CA" sz="6000" dirty="0">
                <a:latin typeface="Calibri"/>
                <a:ea typeface="Calibri"/>
                <a:cs typeface="Calibri"/>
                <a:sym typeface="Calibri"/>
              </a:rPr>
              <a:t>What is the efficacy of </a:t>
            </a:r>
            <a:r>
              <a:rPr lang="en" sz="6000" dirty="0">
                <a:solidFill>
                  <a:schemeClr val="dk1"/>
                </a:solidFill>
                <a:latin typeface="Calibri"/>
                <a:ea typeface="Calibri"/>
                <a:cs typeface="Calibri"/>
                <a:sym typeface="Calibri"/>
              </a:rPr>
              <a:t>the COVID-19 Vaccines?</a:t>
            </a:r>
            <a:endParaRPr sz="6000" dirty="0"/>
          </a:p>
        </p:txBody>
      </p:sp>
      <p:graphicFrame>
        <p:nvGraphicFramePr>
          <p:cNvPr id="199" name="Google Shape;199;p31"/>
          <p:cNvGraphicFramePr/>
          <p:nvPr/>
        </p:nvGraphicFramePr>
        <p:xfrm>
          <a:off x="6606254" y="1968191"/>
          <a:ext cx="4942233" cy="2921600"/>
        </p:xfrm>
        <a:graphic>
          <a:graphicData uri="http://schemas.openxmlformats.org/drawingml/2006/table">
            <a:tbl>
              <a:tblPr firstRow="1" bandRow="1">
                <a:noFill/>
              </a:tblPr>
              <a:tblGrid>
                <a:gridCol w="939300">
                  <a:extLst>
                    <a:ext uri="{9D8B030D-6E8A-4147-A177-3AD203B41FA5}">
                      <a16:colId xmlns:a16="http://schemas.microsoft.com/office/drawing/2014/main" val="20000"/>
                    </a:ext>
                  </a:extLst>
                </a:gridCol>
                <a:gridCol w="2051800">
                  <a:extLst>
                    <a:ext uri="{9D8B030D-6E8A-4147-A177-3AD203B41FA5}">
                      <a16:colId xmlns:a16="http://schemas.microsoft.com/office/drawing/2014/main" val="20001"/>
                    </a:ext>
                  </a:extLst>
                </a:gridCol>
                <a:gridCol w="1951133">
                  <a:extLst>
                    <a:ext uri="{9D8B030D-6E8A-4147-A177-3AD203B41FA5}">
                      <a16:colId xmlns:a16="http://schemas.microsoft.com/office/drawing/2014/main" val="20002"/>
                    </a:ext>
                  </a:extLst>
                </a:gridCol>
              </a:tblGrid>
              <a:tr h="1437000">
                <a:tc>
                  <a:txBody>
                    <a:bodyPr/>
                    <a:lstStyle/>
                    <a:p>
                      <a:pPr marL="0" marR="0" lvl="0" indent="0" algn="l" rtl="0">
                        <a:spcBef>
                          <a:spcPts val="0"/>
                        </a:spcBef>
                        <a:spcAft>
                          <a:spcPts val="0"/>
                        </a:spcAft>
                        <a:buNone/>
                      </a:pPr>
                      <a:endParaRPr sz="2100" b="1" cap="none">
                        <a:solidFill>
                          <a:schemeClr val="dk1"/>
                        </a:solidFill>
                      </a:endParaRPr>
                    </a:p>
                  </a:txBody>
                  <a:tcPr marL="0" marR="12267" marT="40167" marB="401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 sz="2100" b="1" cap="none" dirty="0">
                          <a:solidFill>
                            <a:schemeClr val="dk1"/>
                          </a:solidFill>
                        </a:rPr>
                        <a:t>Pfizer (BNT162b2)</a:t>
                      </a:r>
                      <a:endParaRPr sz="1500" dirty="0"/>
                    </a:p>
                    <a:p>
                      <a:pPr marL="0" marR="0" lvl="0" indent="0" algn="ctr" rtl="0">
                        <a:lnSpc>
                          <a:spcPct val="100000"/>
                        </a:lnSpc>
                        <a:spcBef>
                          <a:spcPts val="0"/>
                        </a:spcBef>
                        <a:spcAft>
                          <a:spcPts val="0"/>
                        </a:spcAft>
                        <a:buClr>
                          <a:schemeClr val="dk1"/>
                        </a:buClr>
                        <a:buSzPts val="1600"/>
                        <a:buFont typeface="Calibri"/>
                        <a:buNone/>
                      </a:pPr>
                      <a:r>
                        <a:rPr lang="en" sz="2100" b="1" cap="none" dirty="0">
                          <a:solidFill>
                            <a:schemeClr val="dk1"/>
                          </a:solidFill>
                        </a:rPr>
                        <a:t>(over 40,000 doses)</a:t>
                      </a:r>
                      <a:endParaRPr sz="1500" dirty="0"/>
                    </a:p>
                  </a:txBody>
                  <a:tcPr marL="0" marR="12267" marT="40167" marB="401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 sz="2100" b="1" cap="none" dirty="0">
                          <a:solidFill>
                            <a:schemeClr val="dk1"/>
                          </a:solidFill>
                        </a:rPr>
                        <a:t>Moderna (mRNA-1273)</a:t>
                      </a:r>
                      <a:endParaRPr sz="1500" dirty="0"/>
                    </a:p>
                    <a:p>
                      <a:pPr marL="0" marR="0" lvl="0" indent="0" algn="ctr" rtl="0">
                        <a:lnSpc>
                          <a:spcPct val="100000"/>
                        </a:lnSpc>
                        <a:spcBef>
                          <a:spcPts val="0"/>
                        </a:spcBef>
                        <a:spcAft>
                          <a:spcPts val="0"/>
                        </a:spcAft>
                        <a:buClr>
                          <a:schemeClr val="dk1"/>
                        </a:buClr>
                        <a:buSzPts val="1600"/>
                        <a:buFont typeface="Calibri"/>
                        <a:buNone/>
                      </a:pPr>
                      <a:r>
                        <a:rPr lang="en" sz="2100" b="1" cap="none" dirty="0">
                          <a:solidFill>
                            <a:schemeClr val="dk1"/>
                          </a:solidFill>
                        </a:rPr>
                        <a:t>(over 30,000 doses)</a:t>
                      </a:r>
                      <a:endParaRPr sz="1500" dirty="0"/>
                    </a:p>
                  </a:txBody>
                  <a:tcPr marL="0" marR="12267" marT="40167" marB="401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864900">
                <a:tc>
                  <a:txBody>
                    <a:bodyPr/>
                    <a:lstStyle/>
                    <a:p>
                      <a:pPr marL="0" marR="0" lvl="0" indent="0" algn="l" rtl="0">
                        <a:spcBef>
                          <a:spcPts val="0"/>
                        </a:spcBef>
                        <a:spcAft>
                          <a:spcPts val="0"/>
                        </a:spcAft>
                        <a:buNone/>
                      </a:pPr>
                      <a:r>
                        <a:rPr lang="en" sz="1600" cap="none">
                          <a:solidFill>
                            <a:schemeClr val="dk1"/>
                          </a:solidFill>
                        </a:rPr>
                        <a:t>Efficacy</a:t>
                      </a:r>
                      <a:endParaRPr sz="1600" b="1" cap="none">
                        <a:solidFill>
                          <a:schemeClr val="dk1"/>
                        </a:solidFill>
                        <a:latin typeface="Calibri"/>
                        <a:ea typeface="Calibri"/>
                        <a:cs typeface="Calibri"/>
                        <a:sym typeface="Calibri"/>
                      </a:endParaRPr>
                    </a:p>
                  </a:txBody>
                  <a:tcPr marL="0" marR="78467" marT="40167" marB="40167">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 sz="1600" cap="none">
                          <a:solidFill>
                            <a:schemeClr val="dk1"/>
                          </a:solidFill>
                        </a:rPr>
                        <a:t>95% protection from having the disease </a:t>
                      </a:r>
                      <a:endParaRPr sz="1600" cap="none">
                        <a:solidFill>
                          <a:schemeClr val="dk1"/>
                        </a:solidFill>
                        <a:latin typeface="Calibri"/>
                        <a:ea typeface="Calibri"/>
                        <a:cs typeface="Calibri"/>
                        <a:sym typeface="Calibri"/>
                      </a:endParaRPr>
                    </a:p>
                  </a:txBody>
                  <a:tcPr marL="0" marR="78467" marT="40167" marB="40167">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None/>
                      </a:pPr>
                      <a:r>
                        <a:rPr lang="en" sz="1600" cap="none">
                          <a:solidFill>
                            <a:schemeClr val="dk1"/>
                          </a:solidFill>
                        </a:rPr>
                        <a:t>94.1% protection</a:t>
                      </a:r>
                      <a:endParaRPr sz="1500"/>
                    </a:p>
                    <a:p>
                      <a:pPr marL="0" marR="0" lvl="0" indent="0" algn="ctr" rtl="0">
                        <a:spcBef>
                          <a:spcPts val="0"/>
                        </a:spcBef>
                        <a:spcAft>
                          <a:spcPts val="0"/>
                        </a:spcAft>
                        <a:buNone/>
                      </a:pPr>
                      <a:r>
                        <a:rPr lang="en" sz="1600" cap="none">
                          <a:solidFill>
                            <a:schemeClr val="dk1"/>
                          </a:solidFill>
                        </a:rPr>
                        <a:t>from having the disease</a:t>
                      </a:r>
                      <a:endParaRPr sz="1600" cap="none">
                        <a:solidFill>
                          <a:schemeClr val="dk1"/>
                        </a:solidFill>
                      </a:endParaRPr>
                    </a:p>
                  </a:txBody>
                  <a:tcPr marL="0" marR="78467" marT="40167" marB="40167">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19700">
                <a:tc gridSpan="3">
                  <a:txBody>
                    <a:bodyPr/>
                    <a:lstStyle/>
                    <a:p>
                      <a:pPr marL="0" marR="0" lvl="0" indent="0" algn="l" rtl="0">
                        <a:spcBef>
                          <a:spcPts val="0"/>
                        </a:spcBef>
                        <a:spcAft>
                          <a:spcPts val="0"/>
                        </a:spcAft>
                        <a:buNone/>
                      </a:pPr>
                      <a:r>
                        <a:rPr lang="en" sz="1600" b="1" cap="none" dirty="0">
                          <a:solidFill>
                            <a:schemeClr val="dk1"/>
                          </a:solidFill>
                        </a:rPr>
                        <a:t>Similar </a:t>
                      </a:r>
                      <a:r>
                        <a:rPr lang="en" sz="1600" b="1" cap="none" dirty="0">
                          <a:solidFill>
                            <a:schemeClr val="tx1"/>
                          </a:solidFill>
                        </a:rPr>
                        <a:t>efficacy </a:t>
                      </a:r>
                      <a:r>
                        <a:rPr lang="en-CA" sz="1600" b="1" cap="none" dirty="0">
                          <a:solidFill>
                            <a:schemeClr val="tx1"/>
                          </a:solidFill>
                        </a:rPr>
                        <a:t>across race/ethnicity and age groups</a:t>
                      </a:r>
                      <a:endParaRPr sz="1500" strike="sngStrike" dirty="0">
                        <a:solidFill>
                          <a:schemeClr val="tx1"/>
                        </a:solidFill>
                      </a:endParaRPr>
                    </a:p>
                  </a:txBody>
                  <a:tcPr marL="61300" marR="78467" marT="40167" marB="40167"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7B50A7AC36BA4397B0B73512AF8106" ma:contentTypeVersion="13" ma:contentTypeDescription="Create a new document." ma:contentTypeScope="" ma:versionID="5e60bba06cd1c2ee4d989b50bd8cb022">
  <xsd:schema xmlns:xsd="http://www.w3.org/2001/XMLSchema" xmlns:xs="http://www.w3.org/2001/XMLSchema" xmlns:p="http://schemas.microsoft.com/office/2006/metadata/properties" xmlns:ns3="06ee089c-962c-4a56-9046-d4e0ece702bd" xmlns:ns4="26417ae5-c282-47aa-94f4-df3c38029db9" targetNamespace="http://schemas.microsoft.com/office/2006/metadata/properties" ma:root="true" ma:fieldsID="7b275d7c6f0903c5d56f888efa524bad" ns3:_="" ns4:_="">
    <xsd:import namespace="06ee089c-962c-4a56-9046-d4e0ece702bd"/>
    <xsd:import namespace="26417ae5-c282-47aa-94f4-df3c38029db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ee089c-962c-4a56-9046-d4e0ece70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417ae5-c282-47aa-94f4-df3c38029d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C1366-9A34-4540-931F-91DC0D29AF4C}">
  <ds:schemaRefs>
    <ds:schemaRef ds:uri="http://schemas.microsoft.com/sharepoint/v3/contenttype/forms"/>
  </ds:schemaRefs>
</ds:datastoreItem>
</file>

<file path=customXml/itemProps2.xml><?xml version="1.0" encoding="utf-8"?>
<ds:datastoreItem xmlns:ds="http://schemas.openxmlformats.org/officeDocument/2006/customXml" ds:itemID="{AFBF42D6-C80D-4D13-9298-AA38AB696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ee089c-962c-4a56-9046-d4e0ece702bd"/>
    <ds:schemaRef ds:uri="26417ae5-c282-47aa-94f4-df3c38029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9B8334-0EF0-44E8-840B-1191352BA8B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2536</TotalTime>
  <Words>650</Words>
  <Application>Microsoft Office PowerPoint</Application>
  <PresentationFormat>Widescreen</PresentationFormat>
  <Paragraphs>56</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Stouffville Creek Retirement Home    WE promote SAFETY AND SOCIALIZATION!!!!       Dorina Rico, RN, MScN, MBA General Manager</vt:lpstr>
      <vt:lpstr>The Stouffville Creek “Vacation” Experience</vt:lpstr>
      <vt:lpstr>Stouffville Creek Dining Experience</vt:lpstr>
      <vt:lpstr>     Dancing and Singing at Stouffville (Pre Pandemic)</vt:lpstr>
      <vt:lpstr>Current Activities – Keeping Safe</vt:lpstr>
      <vt:lpstr>“Cruise Week” Special Events (safely)</vt:lpstr>
      <vt:lpstr>Why are you being asked to get vaccinated first?</vt:lpstr>
      <vt:lpstr>Special circumstances</vt:lpstr>
      <vt:lpstr>What is the efficacy of the COVID-19 Vaccines?</vt:lpstr>
      <vt:lpstr>The COVID-19 Vaccines are Safe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for RH Staff         [your name, home here] [date here]</dc:title>
  <dc:creator>Murray</dc:creator>
  <cp:lastModifiedBy>Marketing Manager</cp:lastModifiedBy>
  <cp:revision>15</cp:revision>
  <dcterms:created xsi:type="dcterms:W3CDTF">2021-01-19T15:43:10Z</dcterms:created>
  <dcterms:modified xsi:type="dcterms:W3CDTF">2021-04-22T13:51:38Z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Murray.Leaning@ontario.ca</vt:lpwstr>
  </property>
  <property fmtid="{D5CDD505-2E9C-101B-9397-08002B2CF9AE}" pid="5" name="MSIP_Label_034a106e-6316-442c-ad35-738afd673d2b_SetDate">
    <vt:lpwstr>2021-01-19T15:45:29.0095037Z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438631ef-876d-407e-a6ab-000425994b6b</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0x010100817B50A7AC36BA4397B0B73512AF8106</vt:lpwstr>
  </property>
</Properties>
</file>